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76" r:id="rId3"/>
    <p:sldId id="260" r:id="rId4"/>
    <p:sldId id="272" r:id="rId5"/>
    <p:sldId id="273" r:id="rId6"/>
    <p:sldId id="274" r:id="rId7"/>
    <p:sldId id="275" r:id="rId8"/>
    <p:sldId id="277" r:id="rId9"/>
    <p:sldId id="265" r:id="rId10"/>
    <p:sldId id="266" r:id="rId11"/>
    <p:sldId id="267" r:id="rId12"/>
    <p:sldId id="268" r:id="rId13"/>
    <p:sldId id="270" r:id="rId14"/>
    <p:sldId id="261" r:id="rId15"/>
    <p:sldId id="262" r:id="rId16"/>
    <p:sldId id="263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8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258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8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21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114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92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1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8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616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593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889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081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406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061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281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931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6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211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77D8-AD63-4053-9B6E-22596DC382D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E5C90-7EAA-4667-8CC6-137755D651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38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Literal Equations and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9-30-2015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46125" y="1952627"/>
            <a:ext cx="7788275" cy="1639889"/>
            <a:chOff x="236" y="2256"/>
            <a:chExt cx="4906" cy="1033"/>
          </a:xfrm>
        </p:grpSpPr>
        <p:sp>
          <p:nvSpPr>
            <p:cNvPr id="149510" name="Text Box 6"/>
            <p:cNvSpPr txBox="1">
              <a:spLocks noChangeArrowheads="1"/>
            </p:cNvSpPr>
            <p:nvPr/>
          </p:nvSpPr>
          <p:spPr bwMode="auto">
            <a:xfrm>
              <a:off x="246" y="2610"/>
              <a:ext cx="4896" cy="679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3200" b="0" dirty="0"/>
                <a:t>Dividing by a fraction is the same as multiplying by the reciprocal.</a:t>
              </a:r>
              <a:endParaRPr lang="en-US" sz="1000" b="0" dirty="0"/>
            </a:p>
          </p:txBody>
        </p:sp>
        <p:sp>
          <p:nvSpPr>
            <p:cNvPr id="149511" name="Text Box 7"/>
            <p:cNvSpPr txBox="1">
              <a:spLocks noChangeArrowheads="1"/>
            </p:cNvSpPr>
            <p:nvPr/>
          </p:nvSpPr>
          <p:spPr bwMode="auto">
            <a:xfrm>
              <a:off x="236" y="2256"/>
              <a:ext cx="1642" cy="36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chemeClr val="bg1"/>
                  </a:solidFill>
                </a:rPr>
                <a:t>Remember!</a:t>
              </a:r>
              <a:endParaRPr lang="en-US" sz="3200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434975" y="1420813"/>
            <a:ext cx="87090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The formula for a person’s typing speed is                        </a:t>
            </a:r>
          </a:p>
        </p:txBody>
      </p:sp>
      <p:sp>
        <p:nvSpPr>
          <p:cNvPr id="150542" name="Text Box 14"/>
          <p:cNvSpPr txBox="1">
            <a:spLocks noChangeArrowheads="1"/>
          </p:cNvSpPr>
          <p:nvPr/>
        </p:nvSpPr>
        <p:spPr bwMode="auto">
          <a:xfrm>
            <a:off x="2414588" y="2181225"/>
            <a:ext cx="6729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2201863" y="1854200"/>
            <a:ext cx="6942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i="1"/>
              <a:t>,where s</a:t>
            </a:r>
            <a:r>
              <a:rPr lang="en-US" sz="2400"/>
              <a:t> is speed in words per minute, </a:t>
            </a: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446088" y="2322513"/>
            <a:ext cx="8440737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i="1" dirty="0"/>
              <a:t>w</a:t>
            </a:r>
            <a:r>
              <a:rPr lang="en-US" sz="2400" dirty="0"/>
              <a:t> is number of words typed, </a:t>
            </a:r>
            <a:r>
              <a:rPr lang="en-US" sz="2400" i="1" dirty="0"/>
              <a:t>e </a:t>
            </a:r>
            <a:r>
              <a:rPr lang="en-US" sz="2400" dirty="0"/>
              <a:t>is number of errors, and </a:t>
            </a:r>
            <a:r>
              <a:rPr lang="en-US" sz="2400" i="1" dirty="0"/>
              <a:t>m </a:t>
            </a:r>
            <a:r>
              <a:rPr lang="en-US" sz="2400" dirty="0"/>
              <a:t>is number of minutes typing. Solve for </a:t>
            </a:r>
            <a:r>
              <a:rPr lang="en-US" sz="2400" i="1" dirty="0"/>
              <a:t>e.</a:t>
            </a:r>
            <a:r>
              <a:rPr lang="en-US" sz="2400" dirty="0"/>
              <a:t> </a:t>
            </a:r>
            <a:endParaRPr lang="en-US" sz="2400" i="1" dirty="0"/>
          </a:p>
        </p:txBody>
      </p:sp>
      <p:sp>
        <p:nvSpPr>
          <p:cNvPr id="150549" name="Text Box 21"/>
          <p:cNvSpPr txBox="1">
            <a:spLocks noChangeArrowheads="1"/>
          </p:cNvSpPr>
          <p:nvPr/>
        </p:nvSpPr>
        <p:spPr bwMode="auto">
          <a:xfrm>
            <a:off x="4224338" y="3590925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Locate e in the equation.</a:t>
            </a:r>
          </a:p>
        </p:txBody>
      </p:sp>
      <p:sp>
        <p:nvSpPr>
          <p:cNvPr id="150554" name="Text Box 26"/>
          <p:cNvSpPr txBox="1">
            <a:spLocks noChangeArrowheads="1"/>
          </p:cNvSpPr>
          <p:nvPr/>
        </p:nvSpPr>
        <p:spPr bwMode="auto">
          <a:xfrm>
            <a:off x="4222750" y="4094163"/>
            <a:ext cx="4852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w</a:t>
            </a:r>
            <a:r>
              <a:rPr lang="en-US" sz="2400" b="0" i="1">
                <a:solidFill>
                  <a:srgbClr val="3333FF"/>
                </a:solidFill>
                <a:latin typeface="Arial"/>
                <a:cs typeface="Arial" charset="0"/>
              </a:rPr>
              <a:t>–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</a:rPr>
              <a:t>10e</a:t>
            </a:r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 is divided by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m, multiply both sides by m to undo the division.</a:t>
            </a:r>
          </a:p>
        </p:txBody>
      </p:sp>
      <p:pic>
        <p:nvPicPr>
          <p:cNvPr id="150558" name="Picture 3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963" y="3314701"/>
            <a:ext cx="1752600" cy="779462"/>
          </a:xfrm>
          <a:prstGeom prst="rect">
            <a:avLst/>
          </a:prstGeom>
          <a:noFill/>
        </p:spPr>
      </p:pic>
      <p:pic>
        <p:nvPicPr>
          <p:cNvPr id="150559" name="Picture 3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" y="1804988"/>
            <a:ext cx="1714500" cy="647700"/>
          </a:xfrm>
          <a:prstGeom prst="rect">
            <a:avLst/>
          </a:prstGeom>
          <a:noFill/>
        </p:spPr>
      </p:pic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619125" y="4371975"/>
            <a:ext cx="2990850" cy="1384300"/>
            <a:chOff x="390" y="2754"/>
            <a:chExt cx="1884" cy="872"/>
          </a:xfrm>
        </p:grpSpPr>
        <p:pic>
          <p:nvPicPr>
            <p:cNvPr id="150557" name="Picture 29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0" y="2754"/>
              <a:ext cx="1884" cy="504"/>
            </a:xfrm>
            <a:prstGeom prst="rect">
              <a:avLst/>
            </a:prstGeom>
            <a:noFill/>
          </p:spPr>
        </p:pic>
        <p:sp>
          <p:nvSpPr>
            <p:cNvPr id="150561" name="Text Box 33"/>
            <p:cNvSpPr txBox="1">
              <a:spLocks noChangeArrowheads="1"/>
            </p:cNvSpPr>
            <p:nvPr/>
          </p:nvSpPr>
          <p:spPr bwMode="auto">
            <a:xfrm>
              <a:off x="505" y="3296"/>
              <a:ext cx="1311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0" i="1" dirty="0"/>
                <a:t>ms</a:t>
              </a:r>
              <a:r>
                <a:rPr lang="en-US" sz="2800" b="0" dirty="0"/>
                <a:t> = </a:t>
              </a:r>
              <a:r>
                <a:rPr lang="en-US" sz="2800" b="0" i="1" dirty="0"/>
                <a:t>w</a:t>
              </a:r>
              <a:r>
                <a:rPr lang="en-US" sz="2800" b="0" dirty="0"/>
                <a:t> – 10</a:t>
              </a:r>
              <a:r>
                <a:rPr lang="en-US" sz="2800" b="0" i="1" dirty="0"/>
                <a:t>e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19063" y="5535613"/>
            <a:ext cx="2898775" cy="923925"/>
            <a:chOff x="75" y="3487"/>
            <a:chExt cx="1826" cy="582"/>
          </a:xfrm>
        </p:grpSpPr>
        <p:sp>
          <p:nvSpPr>
            <p:cNvPr id="150562" name="Text Box 34"/>
            <p:cNvSpPr txBox="1">
              <a:spLocks noChangeArrowheads="1"/>
            </p:cNvSpPr>
            <p:nvPr/>
          </p:nvSpPr>
          <p:spPr bwMode="auto">
            <a:xfrm>
              <a:off x="412" y="3487"/>
              <a:ext cx="1182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0" dirty="0">
                  <a:solidFill>
                    <a:srgbClr val="FF3300"/>
                  </a:solidFill>
                </a:rPr>
                <a:t>–</a:t>
              </a:r>
              <a:r>
                <a:rPr lang="en-US" sz="2800" b="0" i="1" dirty="0">
                  <a:solidFill>
                    <a:srgbClr val="FF3300"/>
                  </a:solidFill>
                </a:rPr>
                <a:t>w</a:t>
              </a:r>
              <a:r>
                <a:rPr lang="en-US" sz="2800" b="0" dirty="0">
                  <a:solidFill>
                    <a:srgbClr val="FF3300"/>
                  </a:solidFill>
                </a:rPr>
                <a:t>    –</a:t>
              </a:r>
              <a:r>
                <a:rPr lang="en-US" sz="2800" b="0" i="1" dirty="0">
                  <a:solidFill>
                    <a:srgbClr val="FF3300"/>
                  </a:solidFill>
                </a:rPr>
                <a:t>w</a:t>
              </a:r>
            </a:p>
          </p:txBody>
        </p:sp>
        <p:sp>
          <p:nvSpPr>
            <p:cNvPr id="150563" name="Line 35"/>
            <p:cNvSpPr>
              <a:spLocks noChangeShapeType="1"/>
            </p:cNvSpPr>
            <p:nvPr/>
          </p:nvSpPr>
          <p:spPr bwMode="auto">
            <a:xfrm>
              <a:off x="498" y="3772"/>
              <a:ext cx="33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0564" name="Line 36"/>
            <p:cNvSpPr>
              <a:spLocks noChangeShapeType="1"/>
            </p:cNvSpPr>
            <p:nvPr/>
          </p:nvSpPr>
          <p:spPr bwMode="auto">
            <a:xfrm>
              <a:off x="1007" y="3777"/>
              <a:ext cx="334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0565" name="Text Box 37"/>
            <p:cNvSpPr txBox="1">
              <a:spLocks noChangeArrowheads="1"/>
            </p:cNvSpPr>
            <p:nvPr/>
          </p:nvSpPr>
          <p:spPr bwMode="auto">
            <a:xfrm>
              <a:off x="75" y="3739"/>
              <a:ext cx="182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0" i="1" dirty="0"/>
                <a:t>ms</a:t>
              </a:r>
              <a:r>
                <a:rPr lang="en-US" sz="2800" b="0" dirty="0"/>
                <a:t> – </a:t>
              </a:r>
              <a:r>
                <a:rPr lang="en-US" sz="2800" b="0" i="1" dirty="0"/>
                <a:t>w</a:t>
              </a:r>
              <a:r>
                <a:rPr lang="en-US" sz="2800" b="0" dirty="0"/>
                <a:t> = –10</a:t>
              </a:r>
              <a:r>
                <a:rPr lang="en-US" sz="2800" b="0" i="1" dirty="0"/>
                <a:t>e</a:t>
              </a:r>
            </a:p>
          </p:txBody>
        </p:sp>
      </p:grp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4222750" y="5322888"/>
            <a:ext cx="4705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w is added to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–10e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, subtract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w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 from both sides to undo the addition.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Example: Solving Formulas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9" grpId="0"/>
      <p:bldP spid="150554" grpId="0"/>
      <p:bldP spid="1505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414588" y="2181225"/>
            <a:ext cx="67294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4222750" y="3636963"/>
            <a:ext cx="4852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</a:rPr>
              <a:t>e</a:t>
            </a:r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 is multiplied by </a:t>
            </a:r>
            <a:r>
              <a:rPr lang="en-US" sz="2400" b="0" i="1">
                <a:solidFill>
                  <a:srgbClr val="3333FF"/>
                </a:solidFill>
                <a:latin typeface="Arial"/>
                <a:cs typeface="Arial" charset="0"/>
                <a:sym typeface="Symbol" pitchFamily="18" charset="2"/>
              </a:rPr>
              <a:t>–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10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, divide both sides by </a:t>
            </a:r>
            <a:r>
              <a:rPr lang="en-US" sz="2400" b="0" i="1">
                <a:solidFill>
                  <a:srgbClr val="3333FF"/>
                </a:solidFill>
                <a:latin typeface="Arial"/>
                <a:cs typeface="Arial" charset="0"/>
                <a:sym typeface="Symbol" pitchFamily="18" charset="2"/>
              </a:rPr>
              <a:t>–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10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to undo the multiplication.</a:t>
            </a:r>
          </a:p>
        </p:txBody>
      </p:sp>
      <p:pic>
        <p:nvPicPr>
          <p:cNvPr id="151564" name="Picture 1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3662363"/>
            <a:ext cx="2266950" cy="733425"/>
          </a:xfrm>
          <a:prstGeom prst="rect">
            <a:avLst/>
          </a:prstGeom>
          <a:noFill/>
        </p:spPr>
      </p:pic>
      <p:pic>
        <p:nvPicPr>
          <p:cNvPr id="151565" name="Picture 1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0613" y="4848225"/>
            <a:ext cx="1676400" cy="733425"/>
          </a:xfrm>
          <a:prstGeom prst="rect">
            <a:avLst/>
          </a:prstGeom>
          <a:noFill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Example: Continued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03238" y="1538288"/>
            <a:ext cx="7531100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/>
              <a:t>The formula for an object’s final velocity is </a:t>
            </a:r>
            <a:r>
              <a:rPr lang="en-US" sz="2400" i="1"/>
              <a:t>f = i – gt, </a:t>
            </a:r>
            <a:r>
              <a:rPr lang="en-US" sz="2400"/>
              <a:t>where </a:t>
            </a:r>
            <a:r>
              <a:rPr lang="en-US" sz="2400" i="1"/>
              <a:t>i </a:t>
            </a:r>
            <a:r>
              <a:rPr lang="en-US" sz="2400"/>
              <a:t>is the object’s initial velocity, </a:t>
            </a:r>
            <a:r>
              <a:rPr lang="en-US" sz="2400" i="1"/>
              <a:t>g</a:t>
            </a:r>
            <a:r>
              <a:rPr lang="en-US" sz="2400"/>
              <a:t> is acceleration due to gravity, and </a:t>
            </a:r>
            <a:r>
              <a:rPr lang="en-US" sz="2400" i="1"/>
              <a:t>t</a:t>
            </a:r>
            <a:r>
              <a:rPr lang="en-US" sz="2400"/>
              <a:t> is time. Solve for </a:t>
            </a:r>
            <a:r>
              <a:rPr lang="en-US" sz="2400" i="1"/>
              <a:t>i</a:t>
            </a:r>
            <a:r>
              <a:rPr lang="en-US" sz="2400"/>
              <a:t>.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1338263" y="3230563"/>
            <a:ext cx="144302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 i="1" dirty="0"/>
              <a:t>f = </a:t>
            </a:r>
            <a:r>
              <a:rPr lang="en-US" sz="2800" b="0" i="1" dirty="0" err="1">
                <a:solidFill>
                  <a:srgbClr val="3333FF"/>
                </a:solidFill>
              </a:rPr>
              <a:t>i</a:t>
            </a:r>
            <a:r>
              <a:rPr lang="en-US" sz="2800" b="0" i="1" dirty="0"/>
              <a:t> – </a:t>
            </a:r>
            <a:r>
              <a:rPr lang="en-US" sz="2800" b="0" i="1" dirty="0" err="1"/>
              <a:t>gt</a:t>
            </a:r>
            <a:endParaRPr lang="en-US" sz="2800" b="0" i="1" dirty="0"/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4224338" y="327660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Locate i in the equation.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4222750" y="4037013"/>
            <a:ext cx="4705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gt is subtracted  from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i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, add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gt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 to both sides to undo the subtraction.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85813" y="4010027"/>
            <a:ext cx="2295525" cy="874713"/>
            <a:chOff x="495" y="2526"/>
            <a:chExt cx="1446" cy="551"/>
          </a:xfrm>
        </p:grpSpPr>
        <p:sp>
          <p:nvSpPr>
            <p:cNvPr id="153610" name="Text Box 10"/>
            <p:cNvSpPr txBox="1">
              <a:spLocks noChangeArrowheads="1"/>
            </p:cNvSpPr>
            <p:nvPr/>
          </p:nvSpPr>
          <p:spPr bwMode="auto">
            <a:xfrm>
              <a:off x="839" y="2526"/>
              <a:ext cx="90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0" i="1" dirty="0"/>
                <a:t>f = </a:t>
              </a:r>
              <a:r>
                <a:rPr lang="en-US" sz="2800" b="0" i="1" dirty="0" err="1"/>
                <a:t>i</a:t>
              </a:r>
              <a:r>
                <a:rPr lang="en-US" sz="2800" b="0" i="1" dirty="0"/>
                <a:t> – </a:t>
              </a:r>
              <a:r>
                <a:rPr lang="en-US" sz="2800" b="0" i="1" dirty="0" err="1"/>
                <a:t>gt</a:t>
              </a:r>
              <a:endParaRPr lang="en-US" sz="2800" b="0" i="1" dirty="0"/>
            </a:p>
          </p:txBody>
        </p:sp>
        <p:sp>
          <p:nvSpPr>
            <p:cNvPr id="153611" name="Text Box 11"/>
            <p:cNvSpPr txBox="1">
              <a:spLocks noChangeArrowheads="1"/>
            </p:cNvSpPr>
            <p:nvPr/>
          </p:nvSpPr>
          <p:spPr bwMode="auto">
            <a:xfrm>
              <a:off x="495" y="2747"/>
              <a:ext cx="1446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0" dirty="0">
                  <a:solidFill>
                    <a:srgbClr val="FF3300"/>
                  </a:solidFill>
                </a:rPr>
                <a:t>+ </a:t>
              </a:r>
              <a:r>
                <a:rPr lang="en-US" sz="2800" b="0" i="1" dirty="0" err="1">
                  <a:solidFill>
                    <a:srgbClr val="FF3300"/>
                  </a:solidFill>
                </a:rPr>
                <a:t>gt</a:t>
              </a:r>
              <a:r>
                <a:rPr lang="en-US" sz="2800" b="0" i="1" dirty="0">
                  <a:solidFill>
                    <a:srgbClr val="FF3300"/>
                  </a:solidFill>
                </a:rPr>
                <a:t>       +</a:t>
              </a:r>
              <a:r>
                <a:rPr lang="en-US" sz="2800" b="0" i="1" dirty="0" err="1">
                  <a:solidFill>
                    <a:srgbClr val="FF3300"/>
                  </a:solidFill>
                </a:rPr>
                <a:t>gt</a:t>
              </a:r>
              <a:endParaRPr lang="en-US" sz="2800" b="0" i="1" dirty="0">
                <a:solidFill>
                  <a:srgbClr val="FF3300"/>
                </a:solidFill>
              </a:endParaRPr>
            </a:p>
          </p:txBody>
        </p:sp>
        <p:sp>
          <p:nvSpPr>
            <p:cNvPr id="153612" name="Line 12"/>
            <p:cNvSpPr>
              <a:spLocks noChangeShapeType="1"/>
            </p:cNvSpPr>
            <p:nvPr/>
          </p:nvSpPr>
          <p:spPr bwMode="auto">
            <a:xfrm>
              <a:off x="710" y="3039"/>
              <a:ext cx="315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3613" name="Line 13"/>
            <p:cNvSpPr>
              <a:spLocks noChangeShapeType="1"/>
            </p:cNvSpPr>
            <p:nvPr/>
          </p:nvSpPr>
          <p:spPr bwMode="auto">
            <a:xfrm>
              <a:off x="1498" y="3044"/>
              <a:ext cx="315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53614" name="Text Box 14"/>
          <p:cNvSpPr txBox="1">
            <a:spLocks noChangeArrowheads="1"/>
          </p:cNvSpPr>
          <p:nvPr/>
        </p:nvSpPr>
        <p:spPr bwMode="auto">
          <a:xfrm>
            <a:off x="568325" y="5118100"/>
            <a:ext cx="159530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 i="1" dirty="0"/>
              <a:t>f + </a:t>
            </a:r>
            <a:r>
              <a:rPr lang="en-US" sz="2800" b="0" i="1" dirty="0" err="1"/>
              <a:t>gt</a:t>
            </a:r>
            <a:r>
              <a:rPr lang="en-US" sz="2800" b="0" i="1" dirty="0"/>
              <a:t> = </a:t>
            </a:r>
            <a:r>
              <a:rPr lang="en-US" sz="2800" b="0" i="1" dirty="0" err="1"/>
              <a:t>i</a:t>
            </a:r>
            <a:r>
              <a:rPr lang="en-US" sz="2800" b="0" i="1" dirty="0"/>
              <a:t>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/>
      <p:bldP spid="153608" grpId="0"/>
      <p:bldP spid="153609" grpId="0"/>
      <p:bldP spid="1536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563938" y="3368675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>
                <a:solidFill>
                  <a:schemeClr val="accent2"/>
                </a:solidFill>
                <a:latin typeface="Arial" charset="0"/>
              </a:rPr>
              <a:t>Locate d in the equation.</a:t>
            </a:r>
            <a:endParaRPr lang="en-US" sz="2400" b="0" i="1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355600" y="1676399"/>
            <a:ext cx="8267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/>
              <a:t>The formula 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</a:t>
            </a:r>
            <a:r>
              <a:rPr lang="en-US" altLang="en-US" sz="2400" i="1" dirty="0">
                <a:sym typeface="Symbol" pitchFamily="18" charset="2"/>
              </a:rPr>
              <a:t>d</a:t>
            </a:r>
            <a:r>
              <a:rPr lang="en-US" altLang="en-US" sz="2400" dirty="0">
                <a:sym typeface="Symbol" pitchFamily="18" charset="2"/>
              </a:rPr>
              <a:t> gives the circumference of a circle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dirty="0">
                <a:sym typeface="Symbol" pitchFamily="18" charset="2"/>
              </a:rPr>
              <a:t> in terms of diameter </a:t>
            </a:r>
            <a:r>
              <a:rPr lang="en-US" altLang="en-US" sz="2400" i="1" dirty="0">
                <a:sym typeface="Symbol" pitchFamily="18" charset="2"/>
              </a:rPr>
              <a:t>d</a:t>
            </a:r>
            <a:r>
              <a:rPr lang="en-US" altLang="en-US" sz="2400" dirty="0">
                <a:sym typeface="Symbol" pitchFamily="18" charset="2"/>
              </a:rPr>
              <a:t>. The circumference of a bowl is 18 inches. What is the bowl's diameter? Leave the symbol </a:t>
            </a:r>
            <a:r>
              <a:rPr lang="en-US" altLang="en-US" sz="2400" i="1" dirty="0">
                <a:sym typeface="Symbol" pitchFamily="18" charset="2"/>
              </a:rPr>
              <a:t></a:t>
            </a:r>
            <a:r>
              <a:rPr lang="en-US" altLang="en-US" sz="2400" dirty="0">
                <a:sym typeface="Symbol" pitchFamily="18" charset="2"/>
              </a:rPr>
              <a:t> in your answer.</a:t>
            </a:r>
            <a:r>
              <a:rPr lang="en-US" altLang="en-US" sz="2400" b="0" dirty="0"/>
              <a:t> </a:t>
            </a:r>
          </a:p>
        </p:txBody>
      </p:sp>
      <p:pic>
        <p:nvPicPr>
          <p:cNvPr id="25678" name="Picture 7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4150" y="3432175"/>
            <a:ext cx="952500" cy="285750"/>
          </a:xfrm>
          <a:prstGeom prst="rect">
            <a:avLst/>
          </a:prstGeom>
          <a:noFill/>
        </p:spPr>
      </p:pic>
      <p:pic>
        <p:nvPicPr>
          <p:cNvPr id="25680" name="Picture 8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3825" y="3830638"/>
            <a:ext cx="1047750" cy="733425"/>
          </a:xfrm>
          <a:prstGeom prst="rect">
            <a:avLst/>
          </a:prstGeom>
          <a:noFill/>
        </p:spPr>
      </p:pic>
      <p:pic>
        <p:nvPicPr>
          <p:cNvPr id="25681" name="Picture 8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3988" y="4618038"/>
            <a:ext cx="2105025" cy="733425"/>
          </a:xfrm>
          <a:prstGeom prst="rect">
            <a:avLst/>
          </a:prstGeom>
          <a:noFill/>
        </p:spPr>
      </p:pic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457200" y="5378450"/>
            <a:ext cx="80391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/>
              <a:t>Now use this formula and the information given in the problem.</a:t>
            </a:r>
          </a:p>
        </p:txBody>
      </p:sp>
      <p:sp>
        <p:nvSpPr>
          <p:cNvPr id="25683" name="Text Box 83"/>
          <p:cNvSpPr txBox="1">
            <a:spLocks noChangeArrowheads="1"/>
          </p:cNvSpPr>
          <p:nvPr/>
        </p:nvSpPr>
        <p:spPr bwMode="auto">
          <a:xfrm>
            <a:off x="3563938" y="3752850"/>
            <a:ext cx="55800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chemeClr val="accent2"/>
                </a:solidFill>
                <a:latin typeface="Arial" charset="0"/>
              </a:rPr>
              <a:t>Since d is multiplied by </a:t>
            </a:r>
            <a:r>
              <a:rPr lang="en-US" sz="2400" b="0" i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, divide both sides by  to undo the multiplication.</a:t>
            </a:r>
            <a:endParaRPr lang="en-US" sz="2400" b="0" i="1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Example: Application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82" grpId="0"/>
      <p:bldP spid="256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6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971800"/>
            <a:ext cx="2105025" cy="733425"/>
          </a:xfrm>
          <a:prstGeom prst="rect">
            <a:avLst/>
          </a:prstGeom>
          <a:noFill/>
        </p:spPr>
      </p:pic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381000" y="3810000"/>
            <a:ext cx="80391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/>
              <a:t>Now use this formula and the information given in the problem.</a:t>
            </a:r>
          </a:p>
        </p:txBody>
      </p:sp>
      <p:pic>
        <p:nvPicPr>
          <p:cNvPr id="145418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1600200" cy="733425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" y="5686426"/>
            <a:ext cx="5486400" cy="708025"/>
            <a:chOff x="632" y="4454"/>
            <a:chExt cx="3456" cy="446"/>
          </a:xfrm>
        </p:grpSpPr>
        <p:sp>
          <p:nvSpPr>
            <p:cNvPr id="145412" name="Text Box 4"/>
            <p:cNvSpPr txBox="1">
              <a:spLocks noChangeArrowheads="1"/>
            </p:cNvSpPr>
            <p:nvPr/>
          </p:nvSpPr>
          <p:spPr bwMode="auto">
            <a:xfrm>
              <a:off x="632" y="4533"/>
              <a:ext cx="34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US" sz="2400" b="0" dirty="0"/>
                <a:t>The bowl's diameter </a:t>
              </a:r>
              <a:r>
                <a:rPr lang="en-US" sz="2400" b="0" dirty="0" smtClean="0"/>
                <a:t>is       </a:t>
              </a:r>
              <a:r>
                <a:rPr lang="en-US" sz="2400" b="0" dirty="0"/>
                <a:t>inches.</a:t>
              </a:r>
            </a:p>
          </p:txBody>
        </p:sp>
        <p:pic>
          <p:nvPicPr>
            <p:cNvPr id="145419" name="Picture 11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44" y="4454"/>
              <a:ext cx="252" cy="446"/>
            </a:xfrm>
            <a:prstGeom prst="rect">
              <a:avLst/>
            </a:prstGeom>
            <a:noFill/>
          </p:spPr>
        </p:pic>
      </p:grp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66700" y="1219200"/>
            <a:ext cx="82677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en-US" sz="2400" dirty="0"/>
              <a:t>The formula </a:t>
            </a:r>
            <a:r>
              <a:rPr lang="en-US" altLang="en-US" sz="2400" i="1" dirty="0"/>
              <a:t>C</a:t>
            </a:r>
            <a:r>
              <a:rPr lang="en-US" altLang="en-US" sz="2400" dirty="0"/>
              <a:t> = </a:t>
            </a:r>
            <a:r>
              <a:rPr lang="en-US" altLang="en-US" sz="2400" i="1" dirty="0">
                <a:sym typeface="Symbol" pitchFamily="18" charset="2"/>
              </a:rPr>
              <a:t>d</a:t>
            </a:r>
            <a:r>
              <a:rPr lang="en-US" altLang="en-US" sz="2400" dirty="0">
                <a:sym typeface="Symbol" pitchFamily="18" charset="2"/>
              </a:rPr>
              <a:t> gives the circumference of a circle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dirty="0">
                <a:sym typeface="Symbol" pitchFamily="18" charset="2"/>
              </a:rPr>
              <a:t> in terms of diameter </a:t>
            </a:r>
            <a:r>
              <a:rPr lang="en-US" altLang="en-US" sz="2400" i="1" dirty="0">
                <a:sym typeface="Symbol" pitchFamily="18" charset="2"/>
              </a:rPr>
              <a:t>d</a:t>
            </a:r>
            <a:r>
              <a:rPr lang="en-US" altLang="en-US" sz="2400" dirty="0">
                <a:sym typeface="Symbol" pitchFamily="18" charset="2"/>
              </a:rPr>
              <a:t>. The circumference of a bowl is 18 inches. What is the bowl's diameter? Leave the symbol </a:t>
            </a:r>
            <a:r>
              <a:rPr lang="en-US" altLang="en-US" sz="2400" i="1" dirty="0">
                <a:sym typeface="Symbol" pitchFamily="18" charset="2"/>
              </a:rPr>
              <a:t></a:t>
            </a:r>
            <a:r>
              <a:rPr lang="en-US" altLang="en-US" sz="2400" dirty="0">
                <a:sym typeface="Symbol" pitchFamily="18" charset="2"/>
              </a:rPr>
              <a:t> in your answer.</a:t>
            </a:r>
            <a:r>
              <a:rPr lang="en-US" altLang="en-US" sz="2400" b="0" dirty="0"/>
              <a:t>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sz="4000" dirty="0" smtClean="0"/>
              <a:t>Example: Continued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3657600" y="297180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 dirty="0">
                <a:solidFill>
                  <a:schemeClr val="accent2"/>
                </a:solidFill>
                <a:latin typeface="Arial" charset="0"/>
              </a:rPr>
              <a:t>Locate t in the equation.</a:t>
            </a:r>
            <a:endParaRPr lang="en-US" sz="2400" b="0" i="1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355600" y="1676400"/>
            <a:ext cx="8267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/>
              <a:t>Solve the formula </a:t>
            </a:r>
            <a:r>
              <a:rPr lang="en-US" altLang="en-US" sz="2400" i="1" dirty="0"/>
              <a:t>d</a:t>
            </a:r>
            <a:r>
              <a:rPr lang="en-US" altLang="en-US" sz="2400" dirty="0"/>
              <a:t> = </a:t>
            </a:r>
            <a:r>
              <a:rPr lang="en-US" altLang="en-US" sz="2400" i="1" dirty="0" err="1"/>
              <a:t>rt</a:t>
            </a:r>
            <a:r>
              <a:rPr lang="en-US" altLang="en-US" sz="2400" dirty="0"/>
              <a:t> for </a:t>
            </a:r>
            <a:r>
              <a:rPr lang="en-US" altLang="en-US" sz="2400" i="1" dirty="0"/>
              <a:t>t</a:t>
            </a:r>
            <a:r>
              <a:rPr lang="en-US" altLang="en-US" sz="2400" dirty="0"/>
              <a:t>. Find the time in hours that it would take Ernst Van </a:t>
            </a:r>
            <a:r>
              <a:rPr lang="en-US" altLang="en-US" sz="2400" dirty="0" err="1"/>
              <a:t>Dyk</a:t>
            </a:r>
            <a:r>
              <a:rPr lang="en-US" altLang="en-US" sz="2400" dirty="0"/>
              <a:t> to travel 26.2 miles if his average speed was 18 miles per hour. 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457200" y="4876800"/>
            <a:ext cx="80391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dirty="0"/>
              <a:t>Now use this formula and the information given in the problem.</a:t>
            </a: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3581400" y="3505200"/>
            <a:ext cx="5383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 dirty="0">
                <a:solidFill>
                  <a:schemeClr val="accent2"/>
                </a:solidFill>
                <a:latin typeface="Arial" charset="0"/>
              </a:rPr>
              <a:t>Since t is multiplied by </a:t>
            </a:r>
            <a:r>
              <a:rPr lang="en-US" sz="2400" b="0" i="1" dirty="0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r, divide both sides by r to undo the multiplication.</a:t>
            </a:r>
            <a:endParaRPr lang="en-US" sz="2400" b="0" i="1" dirty="0">
              <a:solidFill>
                <a:srgbClr val="3333FF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1600200" y="2895600"/>
            <a:ext cx="1143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0" i="1" dirty="0"/>
              <a:t>d</a:t>
            </a:r>
            <a:r>
              <a:rPr lang="en-US" sz="2800" b="0" dirty="0"/>
              <a:t> = </a:t>
            </a:r>
            <a:r>
              <a:rPr lang="en-US" sz="2800" b="0" i="1" dirty="0" err="1"/>
              <a:t>r</a:t>
            </a:r>
            <a:r>
              <a:rPr lang="en-US" sz="2800" b="0" i="1" dirty="0" err="1">
                <a:solidFill>
                  <a:srgbClr val="3333FF"/>
                </a:solidFill>
              </a:rPr>
              <a:t>t</a:t>
            </a:r>
            <a:endParaRPr lang="en-US" sz="2800" b="0" i="1" dirty="0">
              <a:solidFill>
                <a:srgbClr val="3333FF"/>
              </a:solidFill>
            </a:endParaRPr>
          </a:p>
        </p:txBody>
      </p:sp>
      <p:pic>
        <p:nvPicPr>
          <p:cNvPr id="146443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429000"/>
            <a:ext cx="857250" cy="723900"/>
          </a:xfrm>
          <a:prstGeom prst="rect">
            <a:avLst/>
          </a:prstGeom>
          <a:noFill/>
        </p:spPr>
      </p:pic>
      <p:pic>
        <p:nvPicPr>
          <p:cNvPr id="146444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1885950" cy="723900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152400"/>
            <a:ext cx="5791200" cy="10668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  <p:pic>
        <p:nvPicPr>
          <p:cNvPr id="11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262" y="5710058"/>
            <a:ext cx="2905125" cy="733425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810000" y="5562600"/>
            <a:ext cx="5334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800" b="0" dirty="0"/>
              <a:t>Van </a:t>
            </a:r>
            <a:r>
              <a:rPr lang="en-US" sz="2800" b="0" dirty="0" err="1"/>
              <a:t>Dyk’s</a:t>
            </a:r>
            <a:r>
              <a:rPr lang="en-US" sz="2800" b="0" dirty="0"/>
              <a:t> time was about 1.46 </a:t>
            </a:r>
            <a:r>
              <a:rPr lang="en-US" sz="2800" b="0" dirty="0" smtClean="0"/>
              <a:t>hrs</a:t>
            </a:r>
            <a:r>
              <a:rPr lang="en-US" sz="2800" b="0" dirty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146440" grpId="0"/>
      <p:bldP spid="146441" grpId="0"/>
      <p:bldP spid="146442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Solve for the indicated variable. </a:t>
            </a:r>
          </a:p>
          <a:p>
            <a:pPr marL="457200" indent="-457200">
              <a:buAutoNum type="arabicParenR"/>
            </a:pPr>
            <a:r>
              <a:rPr lang="en-US" dirty="0" smtClean="0"/>
              <a:t>The equation for a linear function is y = mx + b.  Solve the equation for x. </a:t>
            </a:r>
          </a:p>
          <a:p>
            <a:pPr marL="457200" indent="-457200">
              <a:buAutoNum type="arabicParenR"/>
            </a:pPr>
            <a:r>
              <a:rPr lang="en-US" dirty="0" smtClean="0"/>
              <a:t>The formula to find the area of a circle is A = (pi)r</a:t>
            </a:r>
            <a:r>
              <a:rPr lang="en-US" baseline="30000" dirty="0" smtClean="0"/>
              <a:t>2</a:t>
            </a:r>
          </a:p>
          <a:p>
            <a:pPr marL="457200" indent="-457200">
              <a:buAutoNum type="arabicParenR"/>
            </a:pPr>
            <a:r>
              <a:rPr lang="en-US" dirty="0" smtClean="0"/>
              <a:t>Solve the following for w: 2w – 4 = k + 2</a:t>
            </a:r>
          </a:p>
          <a:p>
            <a:pPr marL="457200" indent="-457200">
              <a:buAutoNum type="arabicParenR"/>
            </a:pPr>
            <a:r>
              <a:rPr lang="en-US" dirty="0" smtClean="0"/>
              <a:t>Solve the following for x: 6x + 3 = 4z</a:t>
            </a:r>
          </a:p>
          <a:p>
            <a:pPr marL="457200" indent="-457200">
              <a:buAutoNum type="arabicParenR"/>
            </a:pPr>
            <a:r>
              <a:rPr lang="en-US" dirty="0" smtClean="0"/>
              <a:t>Solve the following for v: 5(2m + 1) = 3v + 4m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905000"/>
            <a:ext cx="7955280" cy="435864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Literal Equation</a:t>
            </a:r>
            <a:r>
              <a:rPr lang="en-US" sz="2800" dirty="0" smtClean="0"/>
              <a:t> – an equation with two or more variables.</a:t>
            </a:r>
          </a:p>
          <a:p>
            <a:pPr lvl="1"/>
            <a:r>
              <a:rPr lang="en-US" sz="2400" dirty="0" smtClean="0"/>
              <a:t>You can </a:t>
            </a:r>
            <a:r>
              <a:rPr lang="en-US" sz="2400" b="1" dirty="0" smtClean="0">
                <a:solidFill>
                  <a:srgbClr val="FFFF00"/>
                </a:solidFill>
              </a:rPr>
              <a:t>"rewrite" </a:t>
            </a:r>
            <a:r>
              <a:rPr lang="en-US" sz="2400" dirty="0" smtClean="0"/>
              <a:t>a literal equation to isolate any one of the variables using inverse (inverse means opposite)operations.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When you rewrite literal equations, you may have to divide by a variable or variable expression. In this lesson, assume that the variable or variable expression is not equal to zero. Division by zero is not defined.</a:t>
            </a:r>
            <a:r>
              <a:rPr lang="en-US" sz="2800" dirty="0" smtClean="0"/>
              <a:t>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5791200"/>
          <a:ext cx="263467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2070000" imgH="558720" progId="">
                  <p:embed/>
                </p:oleObj>
              </mc:Choice>
              <mc:Fallback>
                <p:oleObj name="Equation" r:id="rId3" imgW="2070000" imgH="5587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91200"/>
                        <a:ext cx="263467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00937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40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026319"/>
              </p:ext>
            </p:extLst>
          </p:nvPr>
        </p:nvGraphicFramePr>
        <p:xfrm>
          <a:off x="419100" y="1904999"/>
          <a:ext cx="8280400" cy="390144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</a:rPr>
                        <a:t>Solving for a Variable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Step 1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Locate the variable you are asked to solve for in the equation.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Step 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Identify the operations on this variable and the order in which they are applied.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1435100" marR="0" lvl="0" indent="-14351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Step 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Use inverse operations to undo operations and isolate the variable.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Solving a Literal Equation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793750" y="1687513"/>
            <a:ext cx="46228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dirty="0" smtClean="0"/>
              <a:t>A.  Solve    </a:t>
            </a:r>
            <a:r>
              <a:rPr lang="en-US" sz="2800" i="1" dirty="0" smtClean="0"/>
              <a:t>x</a:t>
            </a:r>
            <a:r>
              <a:rPr lang="en-US" sz="2800" dirty="0" smtClean="0"/>
              <a:t> </a:t>
            </a:r>
            <a:r>
              <a:rPr lang="en-US" sz="2800" dirty="0"/>
              <a:t>+ </a:t>
            </a:r>
            <a:r>
              <a:rPr lang="en-US" sz="2800" i="1" dirty="0"/>
              <a:t>y</a:t>
            </a:r>
            <a:r>
              <a:rPr lang="en-US" sz="2800" dirty="0"/>
              <a:t> = 15 for </a:t>
            </a:r>
            <a:r>
              <a:rPr lang="en-US" sz="2800" i="1" dirty="0">
                <a:solidFill>
                  <a:srgbClr val="FF3399"/>
                </a:solidFill>
              </a:rPr>
              <a:t>x</a:t>
            </a:r>
            <a:r>
              <a:rPr lang="en-US" sz="2800" i="1" dirty="0"/>
              <a:t>.</a:t>
            </a:r>
            <a:endParaRPr lang="en-US" sz="2800" dirty="0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885825" y="2211388"/>
            <a:ext cx="188064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i="1" dirty="0">
                <a:solidFill>
                  <a:srgbClr val="FF3399"/>
                </a:solidFill>
              </a:rPr>
              <a:t>x</a:t>
            </a:r>
            <a:r>
              <a:rPr lang="en-US" sz="2800" b="0" dirty="0"/>
              <a:t> + </a:t>
            </a:r>
            <a:r>
              <a:rPr lang="en-US" sz="2800" b="0" i="1" dirty="0"/>
              <a:t>y</a:t>
            </a:r>
            <a:r>
              <a:rPr lang="en-US" sz="2800" b="0" dirty="0"/>
              <a:t> = 15 </a:t>
            </a:r>
            <a:endParaRPr lang="en-US" sz="2800" b="0" i="1" dirty="0"/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4567238" y="224790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Locate </a:t>
            </a:r>
            <a:r>
              <a:rPr lang="en-US" sz="2400" b="0" i="1" dirty="0">
                <a:solidFill>
                  <a:srgbClr val="FF3399"/>
                </a:solidFill>
                <a:latin typeface="Arial" charset="0"/>
              </a:rPr>
              <a:t>x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 in the equation.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4567238" y="2830424"/>
            <a:ext cx="4535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Since y is added to </a:t>
            </a:r>
            <a:r>
              <a:rPr lang="en-US" sz="2400" b="0" i="1" dirty="0">
                <a:solidFill>
                  <a:srgbClr val="FF3399"/>
                </a:solidFill>
                <a:latin typeface="Arial" charset="0"/>
                <a:cs typeface="Arial" charset="0"/>
                <a:sym typeface="Symbol" pitchFamily="18" charset="2"/>
              </a:rPr>
              <a:t>x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sym typeface="Symbol" pitchFamily="18" charset="2"/>
              </a:rPr>
              <a:t>, subtract y from both sides to undo the addition.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38200" y="2538413"/>
            <a:ext cx="2560637" cy="1033462"/>
            <a:chOff x="528" y="1599"/>
            <a:chExt cx="1613" cy="651"/>
          </a:xfrm>
        </p:grpSpPr>
        <p:sp>
          <p:nvSpPr>
            <p:cNvPr id="155660" name="Text Box 12"/>
            <p:cNvSpPr txBox="1">
              <a:spLocks noChangeArrowheads="1"/>
            </p:cNvSpPr>
            <p:nvPr/>
          </p:nvSpPr>
          <p:spPr bwMode="auto">
            <a:xfrm>
              <a:off x="789" y="1599"/>
              <a:ext cx="76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b="0" dirty="0">
                  <a:solidFill>
                    <a:srgbClr val="FF3300"/>
                  </a:solidFill>
                </a:rPr>
                <a:t>–</a:t>
              </a:r>
              <a:r>
                <a:rPr lang="en-US" sz="2800" b="0" i="1" dirty="0">
                  <a:solidFill>
                    <a:srgbClr val="FF3300"/>
                  </a:solidFill>
                </a:rPr>
                <a:t>y    –y</a:t>
              </a:r>
            </a:p>
          </p:txBody>
        </p:sp>
        <p:sp>
          <p:nvSpPr>
            <p:cNvPr id="155661" name="Line 13"/>
            <p:cNvSpPr>
              <a:spLocks noChangeShapeType="1"/>
            </p:cNvSpPr>
            <p:nvPr/>
          </p:nvSpPr>
          <p:spPr bwMode="auto">
            <a:xfrm>
              <a:off x="816" y="1920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5662" name="Line 14"/>
            <p:cNvSpPr>
              <a:spLocks noChangeShapeType="1"/>
            </p:cNvSpPr>
            <p:nvPr/>
          </p:nvSpPr>
          <p:spPr bwMode="auto">
            <a:xfrm>
              <a:off x="1248" y="1920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5663" name="Text Box 15"/>
            <p:cNvSpPr txBox="1">
              <a:spLocks noChangeArrowheads="1"/>
            </p:cNvSpPr>
            <p:nvPr/>
          </p:nvSpPr>
          <p:spPr bwMode="auto">
            <a:xfrm>
              <a:off x="528" y="1920"/>
              <a:ext cx="1613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800" b="0" i="1" dirty="0">
                  <a:solidFill>
                    <a:srgbClr val="FF3399"/>
                  </a:solidFill>
                </a:rPr>
                <a:t>x</a:t>
              </a:r>
              <a:r>
                <a:rPr lang="en-US" sz="2800" b="0" i="1" dirty="0"/>
                <a:t>      = </a:t>
              </a:r>
              <a:r>
                <a:rPr lang="en-US" sz="2800" b="0" dirty="0"/>
                <a:t>–</a:t>
              </a:r>
              <a:r>
                <a:rPr lang="en-US" sz="2800" b="0" i="1" dirty="0"/>
                <a:t>y + </a:t>
              </a:r>
              <a:r>
                <a:rPr lang="en-US" sz="2800" b="0" dirty="0"/>
                <a:t>15</a:t>
              </a:r>
            </a:p>
          </p:txBody>
        </p:sp>
      </p:grp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771525" y="3773488"/>
            <a:ext cx="358784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dirty="0"/>
              <a:t>B. </a:t>
            </a:r>
            <a:r>
              <a:rPr lang="en-US" sz="2800" dirty="0" smtClean="0"/>
              <a:t> Solve   </a:t>
            </a:r>
            <a:r>
              <a:rPr lang="en-US" sz="2800" i="1" dirty="0" err="1" smtClean="0"/>
              <a:t>pq</a:t>
            </a:r>
            <a:r>
              <a:rPr lang="en-US" sz="2800" i="1" dirty="0" smtClean="0"/>
              <a:t> </a:t>
            </a:r>
            <a:r>
              <a:rPr lang="en-US" sz="2800" i="1" dirty="0"/>
              <a:t>= x </a:t>
            </a:r>
            <a:r>
              <a:rPr lang="en-US" sz="2800" dirty="0"/>
              <a:t>for</a:t>
            </a:r>
            <a:r>
              <a:rPr lang="en-US" sz="2800" i="1" dirty="0"/>
              <a:t> q.</a:t>
            </a:r>
            <a:endParaRPr lang="en-US" sz="2800" dirty="0"/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914400" y="4281488"/>
            <a:ext cx="1447800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b="0" dirty="0" smtClean="0"/>
              <a:t> </a:t>
            </a:r>
            <a:r>
              <a:rPr lang="en-US" sz="2800" b="0" i="1" dirty="0" err="1"/>
              <a:t>p</a:t>
            </a:r>
            <a:r>
              <a:rPr lang="en-US" sz="2800" b="0" i="1" dirty="0" err="1">
                <a:solidFill>
                  <a:srgbClr val="FFFF00"/>
                </a:solidFill>
              </a:rPr>
              <a:t>q</a:t>
            </a:r>
            <a:r>
              <a:rPr lang="en-US" sz="2800" b="0" i="1" dirty="0"/>
              <a:t> = </a:t>
            </a:r>
            <a:r>
              <a:rPr lang="en-US" sz="2800" b="0" i="1" dirty="0" smtClean="0"/>
              <a:t>x</a:t>
            </a:r>
          </a:p>
          <a:p>
            <a:pPr algn="l"/>
            <a:endParaRPr lang="en-US" sz="2800" i="1" dirty="0"/>
          </a:p>
          <a:p>
            <a:pPr algn="l"/>
            <a:r>
              <a:rPr lang="en-US" sz="2800" i="1" dirty="0" err="1" smtClean="0"/>
              <a:t>p</a:t>
            </a:r>
            <a:r>
              <a:rPr lang="en-US" sz="2800" i="1" dirty="0" err="1" smtClean="0">
                <a:solidFill>
                  <a:srgbClr val="FFFF00"/>
                </a:solidFill>
              </a:rPr>
              <a:t>q</a:t>
            </a:r>
            <a:r>
              <a:rPr lang="en-US" sz="2800" i="1" dirty="0" smtClean="0"/>
              <a:t> = x</a:t>
            </a:r>
          </a:p>
          <a:p>
            <a:pPr algn="l"/>
            <a:r>
              <a:rPr lang="en-US" sz="2800" b="0" i="1" dirty="0" smtClean="0"/>
              <a:t>P       </a:t>
            </a:r>
            <a:r>
              <a:rPr lang="en-US" sz="2800" b="0" i="1" dirty="0" err="1" smtClean="0"/>
              <a:t>p</a:t>
            </a:r>
            <a:endParaRPr lang="en-US" sz="2800" b="0" i="1" dirty="0" smtClean="0"/>
          </a:p>
          <a:p>
            <a:pPr algn="l"/>
            <a:r>
              <a:rPr lang="en-US" sz="2800" i="1" dirty="0" smtClean="0">
                <a:solidFill>
                  <a:srgbClr val="FFFF00"/>
                </a:solidFill>
              </a:rPr>
              <a:t>q</a:t>
            </a:r>
            <a:r>
              <a:rPr lang="en-US" sz="2800" i="1" dirty="0" smtClean="0"/>
              <a:t>   = x</a:t>
            </a:r>
          </a:p>
          <a:p>
            <a:pPr algn="l"/>
            <a:r>
              <a:rPr lang="en-US" sz="2800" b="0" i="1" dirty="0"/>
              <a:t> </a:t>
            </a:r>
            <a:r>
              <a:rPr lang="en-US" sz="2800" b="0" i="1" dirty="0" smtClean="0"/>
              <a:t>       p </a:t>
            </a:r>
            <a:endParaRPr lang="en-US" sz="2800" b="0" dirty="0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4567238" y="436245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Locate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</a:rPr>
              <a:t>q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 in the equation.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4567238" y="4781461"/>
            <a:ext cx="4513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Since </a:t>
            </a:r>
            <a:r>
              <a:rPr lang="en-US" sz="2400" b="0" i="1" dirty="0">
                <a:solidFill>
                  <a:srgbClr val="FFFF00"/>
                </a:solidFill>
                <a:latin typeface="Arial" charset="0"/>
                <a:cs typeface="Arial" charset="0"/>
              </a:rPr>
              <a:t>q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 is multiplied by 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p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sym typeface="Symbol" pitchFamily="18" charset="2"/>
              </a:rPr>
              <a:t>, divide both sides by 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p 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sym typeface="Symbol" pitchFamily="18" charset="2"/>
              </a:rPr>
              <a:t>to undo the multiplication.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Solving Literal Equations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>
            <a:stCxn id="155665" idx="1"/>
          </p:cNvCxnSpPr>
          <p:nvPr/>
        </p:nvCxnSpPr>
        <p:spPr>
          <a:xfrm>
            <a:off x="914400" y="5620316"/>
            <a:ext cx="609600" cy="18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52600" y="5638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2600" y="6477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7" grpId="0"/>
      <p:bldP spid="155658" grpId="0"/>
      <p:bldP spid="155659" grpId="0"/>
      <p:bldP spid="155665" grpId="0"/>
      <p:bldP spid="155666" grpId="0"/>
      <p:bldP spid="1556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844550" y="1658938"/>
            <a:ext cx="40195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dirty="0"/>
              <a:t>Solve 5 – </a:t>
            </a:r>
            <a:r>
              <a:rPr lang="en-US" sz="2800" i="1" dirty="0"/>
              <a:t>b</a:t>
            </a:r>
            <a:r>
              <a:rPr lang="en-US" sz="2800" dirty="0"/>
              <a:t> = 2</a:t>
            </a:r>
            <a:r>
              <a:rPr lang="en-US" sz="2800" i="1" dirty="0"/>
              <a:t>t </a:t>
            </a:r>
            <a:r>
              <a:rPr lang="en-US" sz="2800" dirty="0"/>
              <a:t>for </a:t>
            </a:r>
            <a:r>
              <a:rPr lang="en-US" sz="2800" i="1" dirty="0"/>
              <a:t>t.</a:t>
            </a: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1295400" y="2209800"/>
            <a:ext cx="177484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dirty="0"/>
              <a:t>5 – </a:t>
            </a:r>
            <a:r>
              <a:rPr lang="en-US" sz="2800" b="0" i="1" dirty="0"/>
              <a:t>b</a:t>
            </a:r>
            <a:r>
              <a:rPr lang="en-US" sz="2800" b="0" dirty="0"/>
              <a:t> = </a:t>
            </a:r>
            <a:r>
              <a:rPr lang="en-US" sz="2800" b="0" dirty="0" smtClean="0"/>
              <a:t>2</a:t>
            </a:r>
            <a:r>
              <a:rPr lang="en-US" sz="2800" b="0" i="1" dirty="0" smtClean="0">
                <a:solidFill>
                  <a:srgbClr val="66FF33"/>
                </a:solidFill>
              </a:rPr>
              <a:t>t</a:t>
            </a:r>
          </a:p>
          <a:p>
            <a:endParaRPr lang="en-US" sz="2800" i="1" dirty="0">
              <a:solidFill>
                <a:srgbClr val="3333FF"/>
              </a:solidFill>
            </a:endParaRPr>
          </a:p>
          <a:p>
            <a:r>
              <a:rPr lang="en-US" sz="2800" b="0" i="1" dirty="0" smtClean="0"/>
              <a:t>5 – b = 2</a:t>
            </a:r>
            <a:r>
              <a:rPr lang="en-US" sz="2800" b="0" i="1" dirty="0" smtClean="0">
                <a:solidFill>
                  <a:srgbClr val="66FF33"/>
                </a:solidFill>
              </a:rPr>
              <a:t>t</a:t>
            </a:r>
          </a:p>
          <a:p>
            <a:r>
              <a:rPr lang="en-US" sz="2800" i="1" dirty="0">
                <a:solidFill>
                  <a:srgbClr val="3333FF"/>
                </a:solidFill>
              </a:rPr>
              <a:t> </a:t>
            </a:r>
            <a:r>
              <a:rPr lang="en-US" sz="2800" i="1" dirty="0" smtClean="0">
                <a:solidFill>
                  <a:srgbClr val="3333FF"/>
                </a:solidFill>
              </a:rPr>
              <a:t>  </a:t>
            </a:r>
            <a:r>
              <a:rPr lang="en-US" sz="2800" i="1" dirty="0" smtClean="0"/>
              <a:t>2         2</a:t>
            </a:r>
          </a:p>
          <a:p>
            <a:endParaRPr lang="en-US" sz="2800" b="0" i="1" dirty="0">
              <a:solidFill>
                <a:srgbClr val="3333FF"/>
              </a:solidFill>
            </a:endParaRPr>
          </a:p>
          <a:p>
            <a:r>
              <a:rPr lang="en-US" sz="2800" i="1" dirty="0" smtClean="0"/>
              <a:t>5- b  = </a:t>
            </a:r>
            <a:r>
              <a:rPr lang="en-US" sz="2800" i="1" dirty="0" smtClean="0">
                <a:solidFill>
                  <a:srgbClr val="66FF33"/>
                </a:solidFill>
              </a:rPr>
              <a:t>t</a:t>
            </a:r>
            <a:r>
              <a:rPr lang="en-US" sz="2800" b="0" i="1" dirty="0" smtClean="0"/>
              <a:t> </a:t>
            </a:r>
            <a:endParaRPr lang="en-US" sz="2800" b="0" i="1" dirty="0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4567238" y="2219325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Locate </a:t>
            </a:r>
            <a:r>
              <a:rPr lang="en-US" sz="2400" b="0" i="1" dirty="0">
                <a:solidFill>
                  <a:srgbClr val="66FF33"/>
                </a:solidFill>
                <a:latin typeface="Arial" charset="0"/>
              </a:rPr>
              <a:t>t 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in the equation.</a:t>
            </a: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4567238" y="3109824"/>
            <a:ext cx="45132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Since </a:t>
            </a:r>
            <a:r>
              <a:rPr lang="en-US" sz="2400" b="0" i="1" dirty="0">
                <a:solidFill>
                  <a:srgbClr val="66FF33"/>
                </a:solidFill>
                <a:latin typeface="Arial" charset="0"/>
                <a:cs typeface="Arial" charset="0"/>
              </a:rPr>
              <a:t>t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</a:rPr>
              <a:t> is multiplied by 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sym typeface="Symbol" pitchFamily="18" charset="2"/>
              </a:rPr>
              <a:t>, divide both sides by 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cs typeface="Arial" charset="0"/>
                <a:sym typeface="Symbol" pitchFamily="18" charset="2"/>
              </a:rPr>
              <a:t>2 </a:t>
            </a:r>
            <a:r>
              <a:rPr lang="en-US" sz="2400" b="0" i="1" dirty="0">
                <a:solidFill>
                  <a:srgbClr val="3333FF"/>
                </a:solidFill>
                <a:latin typeface="Arial" charset="0"/>
                <a:sym typeface="Symbol" pitchFamily="18" charset="2"/>
              </a:rPr>
              <a:t>to undo the multiplication.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1430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447800" y="3581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514600" y="3581400"/>
            <a:ext cx="555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3" grpId="0"/>
      <p:bldP spid="157704" grpId="0"/>
      <p:bldP spid="1577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06500" y="1538288"/>
            <a:ext cx="3167064" cy="695325"/>
            <a:chOff x="760" y="1167"/>
            <a:chExt cx="1995" cy="438"/>
          </a:xfrm>
        </p:grpSpPr>
        <p:pic>
          <p:nvPicPr>
            <p:cNvPr id="158727" name="Picture 7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61" y="1167"/>
              <a:ext cx="624" cy="438"/>
            </a:xfrm>
            <a:prstGeom prst="rect">
              <a:avLst/>
            </a:prstGeom>
            <a:noFill/>
          </p:spPr>
        </p:pic>
        <p:sp>
          <p:nvSpPr>
            <p:cNvPr id="158728" name="Text Box 8"/>
            <p:cNvSpPr txBox="1">
              <a:spLocks noChangeArrowheads="1"/>
            </p:cNvSpPr>
            <p:nvPr/>
          </p:nvSpPr>
          <p:spPr bwMode="auto">
            <a:xfrm>
              <a:off x="760" y="1220"/>
              <a:ext cx="1995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800" dirty="0"/>
                <a:t>Solve </a:t>
              </a:r>
              <a:r>
                <a:rPr lang="en-US" sz="2800" dirty="0" smtClean="0"/>
                <a:t>               </a:t>
              </a:r>
              <a:r>
                <a:rPr lang="en-US" sz="2800" dirty="0"/>
                <a:t>for </a:t>
              </a:r>
              <a:r>
                <a:rPr lang="en-US" sz="2800" i="1" dirty="0"/>
                <a:t>V</a:t>
              </a:r>
              <a:endParaRPr lang="en-US" sz="2800" dirty="0"/>
            </a:p>
          </p:txBody>
        </p:sp>
      </p:grpSp>
      <p:pic>
        <p:nvPicPr>
          <p:cNvPr id="158729" name="Picture 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2281238"/>
            <a:ext cx="923925" cy="695325"/>
          </a:xfrm>
          <a:prstGeom prst="rect">
            <a:avLst/>
          </a:prstGeom>
          <a:noFill/>
        </p:spPr>
      </p:pic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4222750" y="2447925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Locate V in the equation.</a:t>
            </a: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4222750" y="2994025"/>
            <a:ext cx="4852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m is divided by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V, multiply both sides by V to undo the division.</a:t>
            </a:r>
          </a:p>
        </p:txBody>
      </p:sp>
      <p:pic>
        <p:nvPicPr>
          <p:cNvPr id="158732" name="Picture 1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0625" y="3052763"/>
            <a:ext cx="1619250" cy="695325"/>
          </a:xfrm>
          <a:prstGeom prst="rect">
            <a:avLst/>
          </a:prstGeom>
          <a:noFill/>
        </p:spPr>
      </p:pic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1277938" y="3933825"/>
            <a:ext cx="134524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 i="1" dirty="0"/>
              <a:t>VD = m</a:t>
            </a:r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4222750" y="4473575"/>
            <a:ext cx="4852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V is multiplied by </a:t>
            </a:r>
            <a:r>
              <a:rPr lang="en-US" sz="2400" b="0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D, divide both sides by D to undo the multiplication.</a:t>
            </a:r>
          </a:p>
        </p:txBody>
      </p:sp>
      <p:pic>
        <p:nvPicPr>
          <p:cNvPr id="158735" name="Picture 1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9700" y="4595813"/>
            <a:ext cx="1123950" cy="695325"/>
          </a:xfrm>
          <a:prstGeom prst="rect">
            <a:avLst/>
          </a:prstGeom>
          <a:noFill/>
        </p:spPr>
      </p:pic>
      <p:pic>
        <p:nvPicPr>
          <p:cNvPr id="158736" name="Picture 16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8775" y="5453063"/>
            <a:ext cx="914400" cy="695325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30" grpId="0"/>
      <p:bldP spid="158731" grpId="0"/>
      <p:bldP spid="158733" grpId="0"/>
      <p:bldP spid="1587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en-US" sz="2400" dirty="0"/>
              <a:t>Solve for the indicated variable.</a:t>
            </a:r>
            <a:endParaRPr lang="en-US" sz="2000" b="0" dirty="0"/>
          </a:p>
          <a:p>
            <a:pPr algn="l">
              <a:lnSpc>
                <a:spcPct val="200000"/>
              </a:lnSpc>
            </a:pPr>
            <a:r>
              <a:rPr lang="en-US" sz="2400" dirty="0"/>
              <a:t>1.</a:t>
            </a:r>
            <a:r>
              <a:rPr lang="en-US" sz="2400" b="0" dirty="0"/>
              <a:t> </a:t>
            </a:r>
            <a:r>
              <a:rPr lang="en-US" sz="2400" b="0" dirty="0" smtClean="0"/>
              <a:t> </a:t>
            </a:r>
            <a:r>
              <a:rPr lang="en-US" sz="2400" b="0" dirty="0"/>
              <a:t>		</a:t>
            </a:r>
          </a:p>
          <a:p>
            <a:pPr algn="l">
              <a:lnSpc>
                <a:spcPct val="200000"/>
              </a:lnSpc>
            </a:pPr>
            <a:r>
              <a:rPr lang="en-US" sz="2400" dirty="0"/>
              <a:t>2.</a:t>
            </a:r>
            <a:r>
              <a:rPr lang="en-US" sz="2400" b="0" dirty="0"/>
              <a:t> </a:t>
            </a:r>
          </a:p>
          <a:p>
            <a:pPr algn="l">
              <a:lnSpc>
                <a:spcPct val="200000"/>
              </a:lnSpc>
            </a:pPr>
            <a:r>
              <a:rPr lang="en-US" sz="2400" dirty="0"/>
              <a:t>3.</a:t>
            </a:r>
            <a:r>
              <a:rPr lang="en-US" sz="2400" b="0" dirty="0"/>
              <a:t>  2</a:t>
            </a:r>
            <a:r>
              <a:rPr lang="en-US" sz="2400" b="0" i="1" dirty="0"/>
              <a:t>x</a:t>
            </a:r>
            <a:r>
              <a:rPr lang="en-US" sz="2400" b="0" dirty="0"/>
              <a:t> + 7</a:t>
            </a:r>
            <a:r>
              <a:rPr lang="en-US" sz="2400" b="0" i="1" dirty="0"/>
              <a:t>y = </a:t>
            </a:r>
            <a:r>
              <a:rPr lang="en-US" sz="2400" b="0" dirty="0"/>
              <a:t>14 for </a:t>
            </a:r>
            <a:r>
              <a:rPr lang="en-US" sz="2400" b="0" i="1" dirty="0"/>
              <a:t>y </a:t>
            </a:r>
            <a:endParaRPr lang="en-US" sz="2400" dirty="0"/>
          </a:p>
          <a:p>
            <a:pPr algn="l">
              <a:lnSpc>
                <a:spcPct val="200000"/>
              </a:lnSpc>
            </a:pPr>
            <a:r>
              <a:rPr lang="en-US" sz="2400" dirty="0"/>
              <a:t>4.</a:t>
            </a:r>
            <a:r>
              <a:rPr lang="en-US" sz="2400" b="0" dirty="0"/>
              <a:t> </a:t>
            </a:r>
            <a:endParaRPr lang="en-US" sz="2400" b="0" dirty="0">
              <a:latin typeface="Arial" charset="0"/>
            </a:endParaRPr>
          </a:p>
          <a:p>
            <a:pPr algn="l">
              <a:lnSpc>
                <a:spcPct val="150000"/>
              </a:lnSpc>
            </a:pPr>
            <a:r>
              <a:rPr lang="en-US" sz="800" b="0" dirty="0">
                <a:latin typeface="Arial" charset="0"/>
              </a:rPr>
              <a:t> </a:t>
            </a:r>
          </a:p>
          <a:p>
            <a:pPr algn="l">
              <a:lnSpc>
                <a:spcPct val="150000"/>
              </a:lnSpc>
            </a:pPr>
            <a:endParaRPr lang="en-US" sz="800" b="0" dirty="0">
              <a:latin typeface="Arial" charset="0"/>
            </a:endParaRP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990600" y="3048000"/>
            <a:ext cx="2520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 i="1" dirty="0"/>
              <a:t>P = R – C </a:t>
            </a:r>
            <a:r>
              <a:rPr lang="en-US" sz="2400" b="0" dirty="0"/>
              <a:t>for </a:t>
            </a:r>
            <a:r>
              <a:rPr lang="en-US" sz="2400" b="0" i="1" dirty="0"/>
              <a:t>C</a:t>
            </a:r>
          </a:p>
        </p:txBody>
      </p: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3810000" y="3048000"/>
            <a:ext cx="18811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i="1" dirty="0">
                <a:solidFill>
                  <a:srgbClr val="FF3300"/>
                </a:solidFill>
              </a:rPr>
              <a:t>C = R – P</a:t>
            </a:r>
          </a:p>
        </p:txBody>
      </p:sp>
      <p:pic>
        <p:nvPicPr>
          <p:cNvPr id="159761" name="Picture 1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75" y="4324350"/>
            <a:ext cx="1409700" cy="695325"/>
          </a:xfrm>
          <a:prstGeom prst="rect">
            <a:avLst/>
          </a:prstGeom>
          <a:noFill/>
        </p:spPr>
      </p:pic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2597150" y="4432300"/>
            <a:ext cx="1143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/>
              <a:t>for </a:t>
            </a:r>
            <a:r>
              <a:rPr lang="en-US" sz="2400" b="0" i="1"/>
              <a:t>m</a:t>
            </a:r>
            <a:endParaRPr lang="en-US" sz="2400" b="0"/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4011613" y="4460875"/>
            <a:ext cx="24987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0" i="1">
                <a:solidFill>
                  <a:srgbClr val="FF3300"/>
                </a:solidFill>
              </a:rPr>
              <a:t>m = x</a:t>
            </a:r>
            <a:r>
              <a:rPr lang="en-US" sz="2400" b="0">
                <a:solidFill>
                  <a:srgbClr val="FF3300"/>
                </a:solidFill>
              </a:rPr>
              <a:t>(</a:t>
            </a:r>
            <a:r>
              <a:rPr lang="en-US" sz="2400" b="0" i="1">
                <a:solidFill>
                  <a:srgbClr val="FF3300"/>
                </a:solidFill>
              </a:rPr>
              <a:t>k – </a:t>
            </a:r>
            <a:r>
              <a:rPr lang="en-US" sz="2400" b="0">
                <a:solidFill>
                  <a:srgbClr val="FF3300"/>
                </a:solidFill>
              </a:rPr>
              <a:t>6</a:t>
            </a:r>
            <a:r>
              <a:rPr lang="en-US" sz="2400" b="0" i="1">
                <a:solidFill>
                  <a:srgbClr val="FF3300"/>
                </a:solidFill>
              </a:rPr>
              <a:t> </a:t>
            </a:r>
            <a:r>
              <a:rPr lang="en-US" sz="2400" b="0">
                <a:solidFill>
                  <a:srgbClr val="FF3300"/>
                </a:solidFill>
              </a:rPr>
              <a:t>)</a:t>
            </a:r>
          </a:p>
        </p:txBody>
      </p:sp>
      <p:pic>
        <p:nvPicPr>
          <p:cNvPr id="159765" name="Picture 2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9013" y="2166938"/>
            <a:ext cx="971550" cy="695325"/>
          </a:xfrm>
          <a:prstGeom prst="rect">
            <a:avLst/>
          </a:prstGeom>
          <a:noFill/>
        </p:spPr>
      </p:pic>
      <p:pic>
        <p:nvPicPr>
          <p:cNvPr id="159766" name="Picture 2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657600"/>
            <a:ext cx="1657350" cy="695325"/>
          </a:xfrm>
          <a:prstGeom prst="rect">
            <a:avLst/>
          </a:prstGeom>
          <a:noFill/>
        </p:spPr>
      </p:pic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374650" y="5227638"/>
            <a:ext cx="6715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5.</a:t>
            </a:r>
          </a:p>
        </p:txBody>
      </p:sp>
      <p:pic>
        <p:nvPicPr>
          <p:cNvPr id="159769" name="Picture 25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6325" y="5153025"/>
            <a:ext cx="1390650" cy="695325"/>
          </a:xfrm>
          <a:prstGeom prst="rect">
            <a:avLst/>
          </a:prstGeom>
          <a:noFill/>
        </p:spPr>
      </p:pic>
      <p:sp>
        <p:nvSpPr>
          <p:cNvPr id="159770" name="Text Box 26"/>
          <p:cNvSpPr txBox="1">
            <a:spLocks noChangeArrowheads="1"/>
          </p:cNvSpPr>
          <p:nvPr/>
        </p:nvSpPr>
        <p:spPr bwMode="auto">
          <a:xfrm>
            <a:off x="2581275" y="5238750"/>
            <a:ext cx="9286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/>
              <a:t>for </a:t>
            </a:r>
            <a:r>
              <a:rPr lang="en-US" sz="2400" b="0" i="1"/>
              <a:t>C</a:t>
            </a:r>
            <a:endParaRPr lang="en-US" sz="2400" b="0"/>
          </a:p>
        </p:txBody>
      </p:sp>
      <p:sp>
        <p:nvSpPr>
          <p:cNvPr id="159771" name="Text Box 27"/>
          <p:cNvSpPr txBox="1">
            <a:spLocks noChangeArrowheads="1"/>
          </p:cNvSpPr>
          <p:nvPr/>
        </p:nvSpPr>
        <p:spPr bwMode="auto">
          <a:xfrm>
            <a:off x="3821113" y="5253038"/>
            <a:ext cx="1868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 i="1">
                <a:solidFill>
                  <a:srgbClr val="FF3300"/>
                </a:solidFill>
              </a:rPr>
              <a:t>C = Rt + S</a:t>
            </a:r>
          </a:p>
        </p:txBody>
      </p:sp>
      <p:pic>
        <p:nvPicPr>
          <p:cNvPr id="159774" name="Picture 30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00138" y="2166938"/>
            <a:ext cx="1257300" cy="695325"/>
          </a:xfrm>
          <a:prstGeom prst="rect">
            <a:avLst/>
          </a:prstGeom>
          <a:noFill/>
        </p:spPr>
      </p:pic>
      <p:sp>
        <p:nvSpPr>
          <p:cNvPr id="159775" name="Text Box 31"/>
          <p:cNvSpPr txBox="1">
            <a:spLocks noChangeArrowheads="1"/>
          </p:cNvSpPr>
          <p:nvPr/>
        </p:nvSpPr>
        <p:spPr bwMode="auto">
          <a:xfrm>
            <a:off x="2374900" y="2260600"/>
            <a:ext cx="9096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 dirty="0"/>
              <a:t>for </a:t>
            </a:r>
            <a:r>
              <a:rPr lang="en-US" sz="2400" b="0" i="1" dirty="0"/>
              <a:t>h</a:t>
            </a:r>
            <a:endParaRPr lang="en-US" sz="2400" b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1066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Your Turn: More Practice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8" grpId="0"/>
      <p:bldP spid="159763" grpId="0"/>
      <p:bldP spid="1597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Formula</a:t>
            </a:r>
            <a:r>
              <a:rPr lang="en-US" dirty="0" smtClean="0"/>
              <a:t> – is an equation that states a rule for a relationship among quantities. </a:t>
            </a:r>
          </a:p>
          <a:p>
            <a:pPr lvl="1"/>
            <a:r>
              <a:rPr lang="en-US" dirty="0" smtClean="0"/>
              <a:t> A formula is a type of </a:t>
            </a:r>
            <a:r>
              <a:rPr lang="en-US" i="1" dirty="0" smtClean="0">
                <a:solidFill>
                  <a:srgbClr val="66FF33"/>
                </a:solidFill>
              </a:rPr>
              <a:t>literal equation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the formula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err="1" smtClean="0"/>
              <a:t>rt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 is isolated. You can "rearrange" a formula to isolate any variable by using inverse operations.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Circumference:  C = 2</a:t>
            </a:r>
            <a:r>
              <a:rPr lang="el-GR" dirty="0" smtClean="0">
                <a:latin typeface="Cambria Math"/>
                <a:ea typeface="Cambria Math"/>
              </a:rPr>
              <a:t>π</a:t>
            </a:r>
            <a:r>
              <a:rPr lang="en-US" i="1" dirty="0" smtClean="0"/>
              <a:t>r</a:t>
            </a:r>
          </a:p>
          <a:p>
            <a:pPr lvl="1"/>
            <a:r>
              <a:rPr lang="en-US" dirty="0" smtClean="0"/>
              <a:t>Area of Triangle:  A = 1/2</a:t>
            </a:r>
            <a:r>
              <a:rPr lang="en-US" i="1" dirty="0" smtClean="0"/>
              <a:t>bh</a:t>
            </a:r>
          </a:p>
        </p:txBody>
      </p:sp>
    </p:spTree>
    <p:extLst>
      <p:ext uri="{BB962C8B-B14F-4D97-AF65-F5344CB8AC3E}">
        <p14:creationId xmlns:p14="http://schemas.microsoft.com/office/powerpoint/2010/main" val="90009371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34975" y="1589088"/>
            <a:ext cx="728590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dirty="0"/>
              <a:t>The formula for the area of a triangle is </a:t>
            </a:r>
            <a:r>
              <a:rPr lang="en-US" sz="2800" i="1" dirty="0"/>
              <a:t>A =    </a:t>
            </a:r>
            <a:r>
              <a:rPr lang="en-US" sz="2800" i="1" dirty="0" err="1"/>
              <a:t>bh</a:t>
            </a:r>
            <a:r>
              <a:rPr lang="en-US" sz="2800" i="1" dirty="0"/>
              <a:t>,</a:t>
            </a:r>
            <a:endParaRPr lang="en-US" sz="2800" dirty="0"/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396875" y="2133600"/>
            <a:ext cx="8747125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7475" indent="-117475" algn="l"/>
            <a:r>
              <a:rPr lang="en-US" sz="2400" dirty="0"/>
              <a:t> </a:t>
            </a:r>
            <a:r>
              <a:rPr lang="en-US" sz="2800" dirty="0"/>
              <a:t>where </a:t>
            </a:r>
            <a:r>
              <a:rPr lang="en-US" sz="2800" i="1" dirty="0"/>
              <a:t>b </a:t>
            </a:r>
            <a:r>
              <a:rPr lang="en-US" sz="2800" dirty="0"/>
              <a:t>is the length of the base, and is the height. Solve for </a:t>
            </a:r>
            <a:r>
              <a:rPr lang="en-US" sz="2800" i="1" dirty="0"/>
              <a:t>h. </a:t>
            </a:r>
          </a:p>
        </p:txBody>
      </p:sp>
      <p:pic>
        <p:nvPicPr>
          <p:cNvPr id="148490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89088"/>
            <a:ext cx="238125" cy="647700"/>
          </a:xfrm>
          <a:prstGeom prst="rect">
            <a:avLst/>
          </a:prstGeom>
          <a:noFill/>
        </p:spPr>
      </p:pic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3438525" y="3187700"/>
            <a:ext cx="400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Locate h in the equation.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842963" y="3130555"/>
            <a:ext cx="1601789" cy="647701"/>
            <a:chOff x="531" y="1866"/>
            <a:chExt cx="1009" cy="408"/>
          </a:xfrm>
        </p:grpSpPr>
        <p:sp>
          <p:nvSpPr>
            <p:cNvPr id="148493" name="Text Box 13"/>
            <p:cNvSpPr txBox="1">
              <a:spLocks noChangeArrowheads="1"/>
            </p:cNvSpPr>
            <p:nvPr/>
          </p:nvSpPr>
          <p:spPr bwMode="auto">
            <a:xfrm>
              <a:off x="531" y="1944"/>
              <a:ext cx="1009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0" dirty="0" smtClean="0"/>
                <a:t>  </a:t>
              </a:r>
              <a:r>
                <a:rPr lang="en-US" sz="2800" b="0" i="1" dirty="0" smtClean="0"/>
                <a:t>A =    </a:t>
              </a:r>
              <a:r>
                <a:rPr lang="en-US" sz="2800" b="0" i="1" dirty="0" err="1" smtClean="0"/>
                <a:t>b</a:t>
              </a:r>
              <a:r>
                <a:rPr lang="en-US" sz="2800" b="0" i="1" dirty="0" err="1" smtClean="0">
                  <a:solidFill>
                    <a:srgbClr val="3333FF"/>
                  </a:solidFill>
                </a:rPr>
                <a:t>h</a:t>
              </a:r>
              <a:endParaRPr lang="en-US" sz="2800" b="0" dirty="0"/>
            </a:p>
          </p:txBody>
        </p:sp>
        <p:pic>
          <p:nvPicPr>
            <p:cNvPr id="148494" name="Picture 14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86" y="1866"/>
              <a:ext cx="132" cy="408"/>
            </a:xfrm>
            <a:prstGeom prst="rect">
              <a:avLst/>
            </a:prstGeom>
            <a:noFill/>
          </p:spPr>
        </p:pic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438525" y="3673475"/>
            <a:ext cx="5638800" cy="1076325"/>
            <a:chOff x="2181" y="2208"/>
            <a:chExt cx="3552" cy="678"/>
          </a:xfrm>
        </p:grpSpPr>
        <p:sp>
          <p:nvSpPr>
            <p:cNvPr id="148495" name="Text Box 15"/>
            <p:cNvSpPr txBox="1">
              <a:spLocks noChangeArrowheads="1"/>
            </p:cNvSpPr>
            <p:nvPr/>
          </p:nvSpPr>
          <p:spPr bwMode="auto">
            <a:xfrm>
              <a:off x="2181" y="2216"/>
              <a:ext cx="3552" cy="6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39725" indent="-339725" algn="l">
                <a:lnSpc>
                  <a:spcPct val="120000"/>
                </a:lnSpc>
              </a:pPr>
              <a:r>
                <a:rPr lang="en-US" sz="2400" b="0" i="1">
                  <a:solidFill>
                    <a:srgbClr val="3333FF"/>
                  </a:solidFill>
                  <a:latin typeface="Arial" charset="0"/>
                  <a:cs typeface="Arial" charset="0"/>
                </a:rPr>
                <a:t>Since bh is multiplied by    , divide both sides by     to undo the multiplication.</a:t>
              </a:r>
            </a:p>
          </p:txBody>
        </p:sp>
        <p:pic>
          <p:nvPicPr>
            <p:cNvPr id="148497" name="Picture 17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38" y="2208"/>
              <a:ext cx="144" cy="390"/>
            </a:xfrm>
            <a:prstGeom prst="rect">
              <a:avLst/>
            </a:prstGeom>
            <a:noFill/>
          </p:spPr>
        </p:pic>
        <p:pic>
          <p:nvPicPr>
            <p:cNvPr id="148498" name="Picture 18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13" y="2496"/>
              <a:ext cx="144" cy="390"/>
            </a:xfrm>
            <a:prstGeom prst="rect">
              <a:avLst/>
            </a:prstGeom>
            <a:noFill/>
          </p:spPr>
        </p:pic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017588" y="3992563"/>
            <a:ext cx="1416050" cy="1509712"/>
            <a:chOff x="641" y="2409"/>
            <a:chExt cx="892" cy="951"/>
          </a:xfrm>
        </p:grpSpPr>
        <p:sp>
          <p:nvSpPr>
            <p:cNvPr id="148500" name="Line 20"/>
            <p:cNvSpPr>
              <a:spLocks noChangeShapeType="1"/>
            </p:cNvSpPr>
            <p:nvPr/>
          </p:nvSpPr>
          <p:spPr bwMode="auto">
            <a:xfrm>
              <a:off x="641" y="2871"/>
              <a:ext cx="892" cy="9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pic>
          <p:nvPicPr>
            <p:cNvPr id="148501" name="Picture 21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11" y="2409"/>
              <a:ext cx="792" cy="438"/>
            </a:xfrm>
            <a:prstGeom prst="rect">
              <a:avLst/>
            </a:prstGeom>
            <a:noFill/>
          </p:spPr>
        </p:pic>
        <p:pic>
          <p:nvPicPr>
            <p:cNvPr id="148502" name="Picture 22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5" y="2922"/>
              <a:ext cx="540" cy="438"/>
            </a:xfrm>
            <a:prstGeom prst="rect">
              <a:avLst/>
            </a:prstGeom>
            <a:noFill/>
          </p:spPr>
        </p:pic>
      </p:grpSp>
      <p:sp>
        <p:nvSpPr>
          <p:cNvPr id="148503" name="Text Box 23"/>
          <p:cNvSpPr txBox="1">
            <a:spLocks noChangeArrowheads="1"/>
          </p:cNvSpPr>
          <p:nvPr/>
        </p:nvSpPr>
        <p:spPr bwMode="auto">
          <a:xfrm>
            <a:off x="957263" y="4141788"/>
            <a:ext cx="1435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/>
              <a:t>2</a:t>
            </a:r>
            <a:r>
              <a:rPr lang="en-US" sz="2400" b="0" i="1"/>
              <a:t>A = bh</a:t>
            </a:r>
            <a:endParaRPr lang="en-US" sz="2400" b="0"/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3438525" y="4803775"/>
            <a:ext cx="5519738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9725" indent="-339725" algn="l"/>
            <a:r>
              <a:rPr lang="en-US" sz="2400" b="0" i="1">
                <a:solidFill>
                  <a:srgbClr val="3333FF"/>
                </a:solidFill>
                <a:latin typeface="Arial" charset="0"/>
                <a:cs typeface="Arial" charset="0"/>
              </a:rPr>
              <a:t>Since h is multiplied by b, divide both sides by b to undo the multiplication. </a:t>
            </a:r>
          </a:p>
        </p:txBody>
      </p:sp>
      <p:pic>
        <p:nvPicPr>
          <p:cNvPr id="148505" name="Picture 25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9175" y="4002088"/>
            <a:ext cx="1962150" cy="762000"/>
          </a:xfrm>
          <a:prstGeom prst="rect">
            <a:avLst/>
          </a:prstGeom>
          <a:noFill/>
        </p:spPr>
      </p:pic>
      <p:pic>
        <p:nvPicPr>
          <p:cNvPr id="148511" name="Picture 31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3463" y="4849813"/>
            <a:ext cx="1190625" cy="695325"/>
          </a:xfrm>
          <a:prstGeom prst="rect">
            <a:avLst/>
          </a:prstGeom>
          <a:noFill/>
        </p:spPr>
      </p:pic>
      <p:pic>
        <p:nvPicPr>
          <p:cNvPr id="148512" name="Picture 32" descr="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2038" y="5721350"/>
            <a:ext cx="990600" cy="695325"/>
          </a:xfrm>
          <a:prstGeom prst="rect">
            <a:avLst/>
          </a:prstGeom>
          <a:noFill/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685800" y="152400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Example: Solving Formulas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14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1" grpId="0"/>
      <p:bldP spid="148503" grpId="0"/>
      <p:bldP spid="148504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129</TotalTime>
  <Words>1057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Vapor Trail</vt:lpstr>
      <vt:lpstr>Equation</vt:lpstr>
      <vt:lpstr>Literal Equations and Formulas</vt:lpstr>
      <vt:lpstr>Definition</vt:lpstr>
      <vt:lpstr>Solving a Literal Equation</vt:lpstr>
      <vt:lpstr>Example: Solving Literal Equations</vt:lpstr>
      <vt:lpstr>Your Turn:</vt:lpstr>
      <vt:lpstr>Your Turn:</vt:lpstr>
      <vt:lpstr>Your Turn: More Practice</vt:lpstr>
      <vt:lpstr>Definition</vt:lpstr>
      <vt:lpstr>Example: Solving Formulas</vt:lpstr>
      <vt:lpstr>PowerPoint Presentation</vt:lpstr>
      <vt:lpstr>Example: Solving Formulas</vt:lpstr>
      <vt:lpstr>Example: Continued</vt:lpstr>
      <vt:lpstr>Your Turn:</vt:lpstr>
      <vt:lpstr>Example: Application</vt:lpstr>
      <vt:lpstr>Example: Continued</vt:lpstr>
      <vt:lpstr>Your Turn: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Literal Equations and Formulas</dc:title>
  <dc:creator>Bill</dc:creator>
  <cp:lastModifiedBy>Windows User</cp:lastModifiedBy>
  <cp:revision>6</cp:revision>
  <dcterms:created xsi:type="dcterms:W3CDTF">2012-09-06T18:18:09Z</dcterms:created>
  <dcterms:modified xsi:type="dcterms:W3CDTF">2015-09-30T13:47:04Z</dcterms:modified>
</cp:coreProperties>
</file>